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80" r:id="rId1"/>
  </p:sldMasterIdLst>
  <p:handoutMasterIdLst>
    <p:handoutMasterId r:id="rId11"/>
  </p:handoutMasterIdLst>
  <p:sldIdLst>
    <p:sldId id="256" r:id="rId2"/>
    <p:sldId id="266" r:id="rId3"/>
    <p:sldId id="267" r:id="rId4"/>
    <p:sldId id="271" r:id="rId5"/>
    <p:sldId id="263" r:id="rId6"/>
    <p:sldId id="270" r:id="rId7"/>
    <p:sldId id="269" r:id="rId8"/>
    <p:sldId id="261" r:id="rId9"/>
    <p:sldId id="264" r:id="rId10"/>
  </p:sldIdLst>
  <p:sldSz cx="12192000" cy="6858000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8" d="100"/>
          <a:sy n="88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40F16-EB02-46CA-9686-52CCF391B423}" type="datetimeFigureOut">
              <a:rPr lang="bg-BG" smtClean="0"/>
              <a:t>14.9.2023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0706BD-F5B4-4DE4-9390-57205EBB6C43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54719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CE02C-6EC6-4E09-BC2C-9FDED4DE236E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F36E1-9596-4E98-8786-4A17C5D29C65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72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D1A55-63BC-4BA2-9538-7DDEADA10621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527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D01ABB-8821-4BF5-97A9-E1A66ACAEAA9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355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37B1C-D4A1-4A4F-A470-80868146AFC5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244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1D1B9-F39E-471E-80A9-595CAA5664AD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89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EABC-E2B9-4606-A74F-CB06AF596887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12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850A0-01A3-4F4E-AA52-F716A9BFD4EB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31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11CCA-BB49-46C7-A0E2-F42339750F9A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391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475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791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24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1230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05CAA-4E5A-4223-BD55-C5D2841AC9EF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1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75A7A-4A9A-410F-B848-AB998ACC9419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92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F3E88-2D66-4D17-B0FA-EA13CB20B2FF}" type="datetimeFigureOut">
              <a:rPr lang="en-US" smtClean="0"/>
              <a:pPr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76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05CAA-4E5A-4223-BD55-C5D2841AC9EF}" type="datetimeFigureOut">
              <a:rPr lang="en-US" smtClean="0"/>
              <a:t>9/14/2023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6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  <p:sldLayoutId id="2147483793" r:id="rId13"/>
    <p:sldLayoutId id="2147483794" r:id="rId14"/>
    <p:sldLayoutId id="2147483795" r:id="rId15"/>
    <p:sldLayoutId id="2147483796" r:id="rId16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607319" y="314235"/>
            <a:ext cx="8915399" cy="2262781"/>
          </a:xfrm>
        </p:spPr>
        <p:txBody>
          <a:bodyPr>
            <a:normAutofit/>
          </a:bodyPr>
          <a:lstStyle/>
          <a:p>
            <a:pPr algn="ctr"/>
            <a:r>
              <a:rPr lang="bg-BG" sz="6000" dirty="0" smtClean="0"/>
              <a:t>МЕХАНИЗЪМ ЗА ЛИЧНА ПОМОЩ</a:t>
            </a:r>
            <a:endParaRPr lang="bg-BG" sz="60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792377" y="5147493"/>
            <a:ext cx="8915399" cy="1126283"/>
          </a:xfrm>
        </p:spPr>
        <p:txBody>
          <a:bodyPr>
            <a:normAutofit/>
          </a:bodyPr>
          <a:lstStyle/>
          <a:p>
            <a:pPr algn="ctr"/>
            <a:r>
              <a:rPr lang="bg-BG" sz="5000" dirty="0" smtClean="0"/>
              <a:t>Община Нова Загора</a:t>
            </a:r>
            <a:endParaRPr lang="bg-BG" sz="5000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4125" y="2577016"/>
            <a:ext cx="3227614" cy="26419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47166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20783" y="537025"/>
            <a:ext cx="8911687" cy="1280890"/>
          </a:xfrm>
        </p:spPr>
        <p:txBody>
          <a:bodyPr/>
          <a:lstStyle/>
          <a:p>
            <a:pPr algn="ctr"/>
            <a:r>
              <a:rPr lang="bg-BG" dirty="0" smtClean="0"/>
              <a:t>МЕХАНИЗЪМ ЗА ЛИЧНА ПОМОЩ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317070" y="1719941"/>
            <a:ext cx="8915400" cy="4310743"/>
          </a:xfrm>
        </p:spPr>
        <p:txBody>
          <a:bodyPr>
            <a:noAutofit/>
          </a:bodyPr>
          <a:lstStyle/>
          <a:p>
            <a:pPr marL="0" indent="358775" algn="just">
              <a:buNone/>
            </a:pPr>
            <a:r>
              <a:rPr lang="ru-RU" sz="2600" dirty="0"/>
              <a:t>"Лична помощ" е механизъм за подкрепа за пълноценно участие в обществото, за извършване на дейности, отговарящи на индивидуалните потребности от личен, домашен или социален характер, и за преодоляване на бариерите на функционалните ограничения</a:t>
            </a:r>
            <a:r>
              <a:rPr lang="ru-RU" sz="2600" dirty="0" smtClean="0"/>
              <a:t>. Предоставянето </a:t>
            </a:r>
            <a:r>
              <a:rPr lang="ru-RU" sz="2600" dirty="0"/>
              <a:t>му е регламентирано в Закона за личната помощ и в </a:t>
            </a:r>
            <a:r>
              <a:rPr lang="ru-RU" sz="2600" dirty="0" smtClean="0"/>
              <a:t>Наредбата  </a:t>
            </a:r>
            <a:r>
              <a:rPr lang="ru-RU" sz="2600" dirty="0"/>
              <a:t>за включване в Механизма за лична </a:t>
            </a:r>
            <a:r>
              <a:rPr lang="ru-RU" sz="2600" dirty="0" smtClean="0"/>
              <a:t>помощ.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3172587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Картина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801" y="4695984"/>
            <a:ext cx="3246270" cy="2162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33697" y="624110"/>
            <a:ext cx="8911687" cy="1280890"/>
          </a:xfrm>
        </p:spPr>
        <p:txBody>
          <a:bodyPr/>
          <a:lstStyle/>
          <a:p>
            <a:r>
              <a:rPr lang="bg-BG" dirty="0" smtClean="0"/>
              <a:t>ПРАВО НА ЛИЧНА ПОМОЩ ИМАТ: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20282" y="1811270"/>
            <a:ext cx="9067461" cy="3965722"/>
          </a:xfrm>
        </p:spPr>
        <p:txBody>
          <a:bodyPr>
            <a:noAutofit/>
          </a:bodyPr>
          <a:lstStyle/>
          <a:p>
            <a:pPr algn="just"/>
            <a:r>
              <a:rPr lang="ru-RU" sz="2600" dirty="0"/>
              <a:t>Ч</a:t>
            </a:r>
            <a:r>
              <a:rPr lang="ru-RU" sz="2600" dirty="0" smtClean="0"/>
              <a:t>овек </a:t>
            </a:r>
            <a:r>
              <a:rPr lang="ru-RU" sz="2600" dirty="0"/>
              <a:t>с трайно увреждане с установени вид и степен на увреждане или степен на трайно намалена работоспособност с определена чужда помощ</a:t>
            </a:r>
          </a:p>
          <a:p>
            <a:pPr algn="just"/>
            <a:r>
              <a:rPr lang="ru-RU" sz="2600" dirty="0" smtClean="0"/>
              <a:t>Дете </a:t>
            </a:r>
            <a:r>
              <a:rPr lang="ru-RU" sz="2600" dirty="0"/>
              <a:t>с 90 и над 90 на сто вид и степен на увреждане или степен на трайно намалена работоспособност без определена чужда </a:t>
            </a:r>
            <a:r>
              <a:rPr lang="ru-RU" sz="2600" dirty="0" smtClean="0"/>
              <a:t>помощ.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423804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Картина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914" y="364498"/>
            <a:ext cx="2403244" cy="23382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кръглен правоъгълник 6"/>
          <p:cNvSpPr/>
          <p:nvPr/>
        </p:nvSpPr>
        <p:spPr>
          <a:xfrm rot="1272763">
            <a:off x="6937486" y="1155841"/>
            <a:ext cx="4541078" cy="5254565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</a:pP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ДОКУМЕНТИ ЗА ВКЛЮЧВАНЕ В МЕХАНИЗЪМ ЛИЧНА ПОМОЩ:</a:t>
            </a:r>
          </a:p>
          <a:p>
            <a:pPr marL="342900" indent="-34290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Заявление – 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декларация;</a:t>
            </a:r>
            <a:endParaRPr lang="bg-BG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Направление, издадено </a:t>
            </a: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 Дирекция „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Социално 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подпомагане“;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Декларация за </a:t>
            </a: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съгласие за предоставяне, обработване и съхранение на лични 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данни;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Документ за самоличност на човека с увреждане или на неговия законен представител /за справка/.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bg-BG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just"/>
            <a:endParaRPr lang="bg-BG" sz="2000" dirty="0" smtClean="0"/>
          </a:p>
        </p:txBody>
      </p:sp>
      <p:sp>
        <p:nvSpPr>
          <p:cNvPr id="11" name="Закръглен правоъгълник 10"/>
          <p:cNvSpPr/>
          <p:nvPr/>
        </p:nvSpPr>
        <p:spPr>
          <a:xfrm rot="20648150">
            <a:off x="1382187" y="893047"/>
            <a:ext cx="4607131" cy="5311390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>
              <a:spcBef>
                <a:spcPts val="1200"/>
              </a:spcBef>
            </a:pP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МЕХАНИЗЪМ </a:t>
            </a: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ЛИЧНА ПОМОЩ 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МОЖЕ ДА ПОЛЗВА 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ЧОВЕК </a:t>
            </a: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 УВРЕЖДАНЕ, НА КОГОТО ДИРЕКЦИЯ „СОЦИАЛНО ПОДПОМАГАНЕ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“ Е:</a:t>
            </a:r>
            <a:endParaRPr lang="bg-BG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 algn="just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Изготвила </a:t>
            </a: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индивидуална оценка на </a:t>
            </a: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потребности-те</a:t>
            </a: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;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bg-BG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Издала </a:t>
            </a:r>
            <a:r>
              <a:rPr lang="bg-BG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направление с определен брой часове и срок за ползване на механизъм за лична помощ.</a:t>
            </a:r>
          </a:p>
        </p:txBody>
      </p:sp>
    </p:spTree>
    <p:extLst>
      <p:ext uri="{BB962C8B-B14F-4D97-AF65-F5344CB8AC3E}">
        <p14:creationId xmlns:p14="http://schemas.microsoft.com/office/powerpoint/2010/main" val="2684702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8268" y="275767"/>
            <a:ext cx="8911687" cy="1280890"/>
          </a:xfrm>
        </p:spPr>
        <p:txBody>
          <a:bodyPr/>
          <a:lstStyle/>
          <a:p>
            <a:pPr algn="ctr"/>
            <a:r>
              <a:rPr lang="bg-BG" dirty="0" smtClean="0"/>
              <a:t>ЧОВЕКЪТ С УВРЕЖДАНЕ Е ВАЖНО ДА ЗНАЕ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413868" y="1458686"/>
            <a:ext cx="10156371" cy="5292269"/>
          </a:xfrm>
        </p:spPr>
        <p:txBody>
          <a:bodyPr numCol="1">
            <a:normAutofit/>
          </a:bodyPr>
          <a:lstStyle/>
          <a:p>
            <a:pPr marL="0" indent="0" algn="just">
              <a:buNone/>
            </a:pPr>
            <a:r>
              <a:rPr lang="bg-BG" sz="2400" dirty="0" smtClean="0"/>
              <a:t>В заявлението декларира, че:</a:t>
            </a:r>
          </a:p>
          <a:p>
            <a:pPr algn="just"/>
            <a:r>
              <a:rPr lang="bg-BG" sz="2400" dirty="0" smtClean="0"/>
              <a:t>Няма да получава друга подкрепа за задоволяване на същите потребности за периода, през който ще ползва „Механизъм за лична помощ“;</a:t>
            </a:r>
          </a:p>
          <a:p>
            <a:pPr algn="just"/>
            <a:r>
              <a:rPr lang="bg-BG" sz="2400" dirty="0" smtClean="0"/>
              <a:t>Е съгласен добавката за чужда помощ по чл.103 от Кодекса за социалното осигуряване да се превежда за плащането на ползваната услуга</a:t>
            </a:r>
            <a:r>
              <a:rPr lang="bg-BG" sz="2400" dirty="0" smtClean="0"/>
              <a:t>;</a:t>
            </a:r>
          </a:p>
          <a:p>
            <a:pPr algn="just"/>
            <a:r>
              <a:rPr lang="bg-BG" sz="2400" dirty="0" smtClean="0"/>
              <a:t>За </a:t>
            </a:r>
            <a:r>
              <a:rPr lang="bg-BG" sz="2400" dirty="0" smtClean="0"/>
              <a:t>деца с 90 и над 90 на сто вид и степен на увреждане, се дава съгласие до 380.00лв. от месечната помощ по чл.8д от ЗСПД/в зависимост от броя на определените в направлението часове/, да се превежда за заплащане на ползваната услуга.</a:t>
            </a:r>
          </a:p>
          <a:p>
            <a:pPr algn="just"/>
            <a:endParaRPr lang="bg-BG" sz="2600" dirty="0" smtClean="0"/>
          </a:p>
          <a:p>
            <a:pPr algn="just"/>
            <a:endParaRPr lang="bg-BG" sz="2600" dirty="0" smtClean="0"/>
          </a:p>
          <a:p>
            <a:endParaRPr lang="bg-BG" dirty="0"/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349" y="177796"/>
            <a:ext cx="1280890" cy="128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747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024741" y="2026598"/>
            <a:ext cx="8754375" cy="3350943"/>
          </a:xfrm>
        </p:spPr>
        <p:txBody>
          <a:bodyPr>
            <a:normAutofit/>
          </a:bodyPr>
          <a:lstStyle/>
          <a:p>
            <a:pPr marL="0" indent="358775" algn="just">
              <a:buNone/>
            </a:pPr>
            <a:r>
              <a:rPr lang="bg-BG" sz="2400" dirty="0"/>
              <a:t>В заявлението посочва избраният от него личен асистент, който да </a:t>
            </a:r>
            <a:r>
              <a:rPr lang="bg-BG" sz="2400" dirty="0" smtClean="0"/>
              <a:t>го </a:t>
            </a:r>
            <a:r>
              <a:rPr lang="bg-BG" sz="2400" dirty="0"/>
              <a:t>обслужва, а в случай че не </a:t>
            </a:r>
            <a:r>
              <a:rPr lang="bg-BG" sz="2400" dirty="0" smtClean="0"/>
              <a:t>посочи </a:t>
            </a:r>
            <a:r>
              <a:rPr lang="bg-BG" sz="2400" dirty="0"/>
              <a:t>такъв, Общината като доставчик на лична помощ може да </a:t>
            </a:r>
            <a:r>
              <a:rPr lang="bg-BG" sz="2400" dirty="0" smtClean="0"/>
              <a:t>му </a:t>
            </a:r>
            <a:r>
              <a:rPr lang="bg-BG" sz="2400" dirty="0"/>
              <a:t>предложи асистент.</a:t>
            </a:r>
          </a:p>
          <a:p>
            <a:pPr marL="0" indent="0" algn="just">
              <a:buNone/>
            </a:pPr>
            <a:endParaRPr lang="bg-BG" sz="2400" dirty="0" smtClean="0"/>
          </a:p>
          <a:p>
            <a:pPr algn="just"/>
            <a:endParaRPr lang="bg-BG" sz="2400" dirty="0" smtClean="0"/>
          </a:p>
          <a:p>
            <a:pPr marL="0" indent="358775" algn="just">
              <a:buNone/>
            </a:pPr>
            <a:endParaRPr lang="bg-BG" sz="2400" dirty="0" smtClean="0"/>
          </a:p>
          <a:p>
            <a:pPr marL="0" indent="358775" algn="just">
              <a:buNone/>
            </a:pPr>
            <a:endParaRPr lang="bg-BG" sz="2400" dirty="0"/>
          </a:p>
        </p:txBody>
      </p:sp>
      <p:sp>
        <p:nvSpPr>
          <p:cNvPr id="5" name="Заглавие 1"/>
          <p:cNvSpPr txBox="1">
            <a:spLocks/>
          </p:cNvSpPr>
          <p:nvPr/>
        </p:nvSpPr>
        <p:spPr>
          <a:xfrm>
            <a:off x="1867429" y="371472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bg-BG" dirty="0" smtClean="0"/>
              <a:t>ЧОВЕКЪТ С УВРЕЖДАНЕ Е ВАЖНО ДА ЗНАЕ, ЧЕ:</a:t>
            </a: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725" y="3702069"/>
            <a:ext cx="3301093" cy="219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9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309897" y="645882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КОЙ МОЖЕ ДА БЪДЕ ЛИЧЕН АСИСТЕНТ:</a:t>
            </a:r>
            <a:br>
              <a:rPr lang="bg-BG" dirty="0" smtClean="0"/>
            </a:br>
            <a:endParaRPr lang="bg-BG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519" y="2318656"/>
            <a:ext cx="7474471" cy="4659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2010683" y="1719942"/>
            <a:ext cx="8864145" cy="3777622"/>
          </a:xfrm>
        </p:spPr>
        <p:txBody>
          <a:bodyPr>
            <a:normAutofit/>
          </a:bodyPr>
          <a:lstStyle/>
          <a:p>
            <a:pPr algn="just"/>
            <a:r>
              <a:rPr lang="bg-BG" sz="2600" dirty="0" smtClean="0"/>
              <a:t>Всеки, който не е поставен под запрещение, не е осъждан и спрямо него не са налагани мерки за защита по Закона за защита от домашно насилие;</a:t>
            </a:r>
          </a:p>
        </p:txBody>
      </p:sp>
    </p:spTree>
    <p:extLst>
      <p:ext uri="{BB962C8B-B14F-4D97-AF65-F5344CB8AC3E}">
        <p14:creationId xmlns:p14="http://schemas.microsoft.com/office/powerpoint/2010/main" val="74293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9736343" y="347431"/>
            <a:ext cx="2033770" cy="1852389"/>
          </a:xfrm>
          <a:prstGeom prst="ellipse">
            <a:avLst/>
          </a:prstGeom>
          <a:blipFill dpi="0"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000" b="90667" l="19000" r="7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41541" y="347431"/>
            <a:ext cx="8911687" cy="1280890"/>
          </a:xfrm>
        </p:spPr>
        <p:txBody>
          <a:bodyPr/>
          <a:lstStyle/>
          <a:p>
            <a:pPr algn="ctr"/>
            <a:r>
              <a:rPr lang="bg-BG" dirty="0" smtClean="0"/>
              <a:t>ДОКУМЕНТИ ЗА КАНДИДАТСТВАНЕ ЗА ДЛЪЖНОСТ </a:t>
            </a:r>
            <a:r>
              <a:rPr lang="bg-BG" u="sng" dirty="0" smtClean="0"/>
              <a:t>„Личен асистент“</a:t>
            </a:r>
            <a:endParaRPr lang="bg-BG" u="sn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12370" y="1869625"/>
            <a:ext cx="10570030" cy="5007429"/>
          </a:xfrm>
        </p:spPr>
        <p:txBody>
          <a:bodyPr numCol="2">
            <a:normAutofit/>
          </a:bodyPr>
          <a:lstStyle/>
          <a:p>
            <a:pPr algn="just"/>
            <a:r>
              <a:rPr lang="bg-BG" sz="2400" dirty="0" smtClean="0"/>
              <a:t>Заявление за кандидатстване</a:t>
            </a:r>
          </a:p>
          <a:p>
            <a:pPr algn="just"/>
            <a:r>
              <a:rPr lang="bg-BG" sz="2400" dirty="0" smtClean="0"/>
              <a:t>Документ за самоличност (за справка);</a:t>
            </a:r>
            <a:endParaRPr lang="bg-BG" sz="2400" i="1" dirty="0" smtClean="0"/>
          </a:p>
          <a:p>
            <a:pPr algn="just"/>
            <a:r>
              <a:rPr lang="bg-BG" sz="2400" dirty="0" smtClean="0"/>
              <a:t>Автобиография;</a:t>
            </a:r>
          </a:p>
          <a:p>
            <a:pPr algn="just"/>
            <a:r>
              <a:rPr lang="bg-BG" sz="2400" dirty="0" smtClean="0"/>
              <a:t>Декларация за съгласие за предоставяне на лични данни (по образец);</a:t>
            </a:r>
          </a:p>
          <a:p>
            <a:pPr algn="just"/>
            <a:r>
              <a:rPr lang="bg-BG" sz="2400" dirty="0"/>
              <a:t>Декларация, че към настоящия момент има/няма сключен трудов договор.</a:t>
            </a:r>
          </a:p>
          <a:p>
            <a:pPr marL="0" indent="0" algn="just">
              <a:buNone/>
            </a:pPr>
            <a:endParaRPr lang="bg-BG" sz="2400" dirty="0" smtClean="0"/>
          </a:p>
          <a:p>
            <a:pPr algn="just"/>
            <a:r>
              <a:rPr lang="bg-BG" sz="2400" dirty="0" smtClean="0"/>
              <a:t>Декларация за налагане на мерки </a:t>
            </a:r>
            <a:r>
              <a:rPr lang="bg-BG" sz="2400" dirty="0"/>
              <a:t>като извършител по Закона за защита от домашното насилие спрямо ползвател на лична помощ</a:t>
            </a:r>
            <a:r>
              <a:rPr lang="bg-BG" sz="2400" dirty="0" smtClean="0"/>
              <a:t>;</a:t>
            </a:r>
          </a:p>
          <a:p>
            <a:pPr algn="just"/>
            <a:r>
              <a:rPr lang="bg-BG" sz="2400" dirty="0" smtClean="0"/>
              <a:t>Копие от документ, удостоверяващ успешно преминат курс за обучение /ако има такъв</a:t>
            </a:r>
            <a:r>
              <a:rPr lang="bg-BG" sz="2400" dirty="0" smtClean="0"/>
              <a:t>/;</a:t>
            </a:r>
            <a:endParaRPr lang="bg-BG" sz="2400" dirty="0" smtClean="0"/>
          </a:p>
          <a:p>
            <a:pPr algn="just"/>
            <a:r>
              <a:rPr lang="bg-BG" sz="2600" dirty="0" smtClean="0"/>
              <a:t>ТЕЛК /ако има такъв</a:t>
            </a:r>
            <a:r>
              <a:rPr lang="bg-BG" sz="2600" dirty="0" smtClean="0"/>
              <a:t>/.</a:t>
            </a:r>
            <a:endParaRPr lang="bg-BG" sz="2600" dirty="0"/>
          </a:p>
        </p:txBody>
      </p:sp>
    </p:spTree>
    <p:extLst>
      <p:ext uri="{BB962C8B-B14F-4D97-AF65-F5344CB8AC3E}">
        <p14:creationId xmlns:p14="http://schemas.microsoft.com/office/powerpoint/2010/main" val="278099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41984" y="483505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bg-BG" sz="3000" dirty="0" smtClean="0"/>
              <a:t>Заявления за включване в механизма за лична помощ се приемат на адрес:</a:t>
            </a:r>
            <a:endParaRPr lang="bg-BG" sz="3000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577" y="1764395"/>
            <a:ext cx="7556500" cy="3778250"/>
          </a:xfrm>
        </p:spPr>
      </p:pic>
      <p:sp>
        <p:nvSpPr>
          <p:cNvPr id="7" name="Текстово поле 6"/>
          <p:cNvSpPr txBox="1"/>
          <p:nvPr/>
        </p:nvSpPr>
        <p:spPr>
          <a:xfrm>
            <a:off x="1430019" y="5050972"/>
            <a:ext cx="9535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Гр. Нова Загора, ул. „Петко Енев“ №1 в сградата на „Домашен социален патронаж“ от Екипа по механизъм за лична помощ в стая №9 и №10</a:t>
            </a:r>
          </a:p>
          <a:p>
            <a:pPr algn="ctr"/>
            <a:r>
              <a:rPr lang="bg-BG" sz="2400" u="sng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Работно време: </a:t>
            </a:r>
            <a:r>
              <a:rPr lang="bg-BG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от 08:00 до </a:t>
            </a:r>
            <a:r>
              <a:rPr lang="bg-BG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16:30 ч</a:t>
            </a:r>
            <a:r>
              <a:rPr lang="bg-BG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bg-BG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в</a:t>
            </a:r>
            <a:r>
              <a:rPr lang="bg-BG" sz="24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секи работен ден.</a:t>
            </a:r>
            <a:endParaRPr lang="bg-BG" sz="2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772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Загатване">
  <a:themeElements>
    <a:clrScheme name="Жълто-оранжево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Загатване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Загатване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1209</TotalTime>
  <Words>487</Words>
  <Application>Microsoft Office PowerPoint</Application>
  <PresentationFormat>Широк екран</PresentationFormat>
  <Paragraphs>40</Paragraphs>
  <Slides>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Wingdings</vt:lpstr>
      <vt:lpstr>Wingdings 3</vt:lpstr>
      <vt:lpstr>Загатване</vt:lpstr>
      <vt:lpstr>МЕХАНИЗЪМ ЗА ЛИЧНА ПОМОЩ</vt:lpstr>
      <vt:lpstr>МЕХАНИЗЪМ ЗА ЛИЧНА ПОМОЩ</vt:lpstr>
      <vt:lpstr>ПРАВО НА ЛИЧНА ПОМОЩ ИМАТ:</vt:lpstr>
      <vt:lpstr>Презентация на PowerPoint</vt:lpstr>
      <vt:lpstr>ЧОВЕКЪТ С УВРЕЖДАНЕ Е ВАЖНО ДА ЗНАЕ</vt:lpstr>
      <vt:lpstr>Презентация на PowerPoint</vt:lpstr>
      <vt:lpstr>КОЙ МОЖЕ ДА БЪДЕ ЛИЧЕН АСИСТЕНТ: </vt:lpstr>
      <vt:lpstr>ДОКУМЕНТИ ЗА КАНДИДАТСТВАНЕ ЗА ДЛЪЖНОСТ „Личен асистент“</vt:lpstr>
      <vt:lpstr>Заявления за включване в механизма за лична помощ се приемат на адрес: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АСИСТЕНТИ ЗА ЛИЧНА ПОМОЩ</dc:title>
  <dc:creator>Нова Загора</dc:creator>
  <cp:lastModifiedBy>Нова Загора</cp:lastModifiedBy>
  <cp:revision>66</cp:revision>
  <cp:lastPrinted>2023-09-12T07:23:55Z</cp:lastPrinted>
  <dcterms:created xsi:type="dcterms:W3CDTF">2023-08-28T13:04:36Z</dcterms:created>
  <dcterms:modified xsi:type="dcterms:W3CDTF">2023-09-14T12:54:51Z</dcterms:modified>
</cp:coreProperties>
</file>